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60" r:id="rId12"/>
    <p:sldId id="272" r:id="rId13"/>
    <p:sldId id="278" r:id="rId14"/>
    <p:sldId id="282" r:id="rId15"/>
    <p:sldId id="279" r:id="rId16"/>
    <p:sldId id="280" r:id="rId17"/>
    <p:sldId id="281" r:id="rId18"/>
    <p:sldId id="273" r:id="rId19"/>
    <p:sldId id="274" r:id="rId20"/>
    <p:sldId id="275" r:id="rId21"/>
    <p:sldId id="276" r:id="rId22"/>
    <p:sldId id="283" r:id="rId23"/>
    <p:sldId id="286" r:id="rId24"/>
    <p:sldId id="287" r:id="rId25"/>
    <p:sldId id="288" r:id="rId26"/>
    <p:sldId id="261" r:id="rId27"/>
    <p:sldId id="284" r:id="rId28"/>
    <p:sldId id="285" r:id="rId29"/>
    <p:sldId id="262" r:id="rId30"/>
    <p:sldId id="270" r:id="rId31"/>
    <p:sldId id="271" r:id="rId32"/>
    <p:sldId id="28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1CD93-230F-49CD-BF48-8751B7B681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sz="5000" dirty="0"/>
              <a:t>CÓMO FORTALECER LOS DISPOSITIVOS BASICOS DE APRENDIZAJE DE NUESTROS HIJOS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A0E57C-C336-4C0B-AD76-3FE7D34270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CO" dirty="0"/>
              <a:t>DOCENTE DE APOYO PEDAGÓGICO UAI</a:t>
            </a:r>
          </a:p>
          <a:p>
            <a:r>
              <a:rPr lang="es-CO" dirty="0"/>
              <a:t>IRIS STEFANNY RAMOS PAVONY</a:t>
            </a:r>
          </a:p>
        </p:txBody>
      </p:sp>
    </p:spTree>
    <p:extLst>
      <p:ext uri="{BB962C8B-B14F-4D97-AF65-F5344CB8AC3E}">
        <p14:creationId xmlns:p14="http://schemas.microsoft.com/office/powerpoint/2010/main" val="238841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960BC-B429-4408-81BC-7BB17E18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02B052F-8EF6-436F-9A4A-446222129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35" t="29901" r="52814" b="32059"/>
          <a:stretch/>
        </p:blipFill>
        <p:spPr>
          <a:xfrm>
            <a:off x="6266263" y="185998"/>
            <a:ext cx="3260293" cy="3163745"/>
          </a:xfrm>
        </p:spPr>
      </p:pic>
      <p:pic>
        <p:nvPicPr>
          <p:cNvPr id="6146" name="Picture 2" descr="Fichas para Agrupar y Contar Cuantos Hay - Profe Recursos">
            <a:extLst>
              <a:ext uri="{FF2B5EF4-FFF2-40B4-BE49-F238E27FC236}">
                <a16:creationId xmlns:a16="http://schemas.microsoft.com/office/drawing/2014/main" id="{0C04A3B8-0AE1-46CA-B171-D25C29955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333873"/>
            <a:ext cx="4940008" cy="349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uántos animales distingues en esta imagen? Solo los más inteligentes verán  más de seis - AS.com">
            <a:extLst>
              <a:ext uri="{FF2B5EF4-FFF2-40B4-BE49-F238E27FC236}">
                <a16:creationId xmlns:a16="http://schemas.microsoft.com/office/drawing/2014/main" id="{BB7F4CAE-07F2-444A-8947-5B8C4414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87" y="3897357"/>
            <a:ext cx="5008076" cy="281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ispositivos básicos de aprendizaje (DBA)">
            <a:extLst>
              <a:ext uri="{FF2B5EF4-FFF2-40B4-BE49-F238E27FC236}">
                <a16:creationId xmlns:a16="http://schemas.microsoft.com/office/drawing/2014/main" id="{1490D71B-2128-41B7-BC2E-39CC836F0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87" y="3386953"/>
            <a:ext cx="2975494" cy="326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088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38AEF-F612-49FD-BE1B-9557D3C91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399" y="3469529"/>
            <a:ext cx="10178322" cy="1492132"/>
          </a:xfrm>
        </p:spPr>
        <p:txBody>
          <a:bodyPr/>
          <a:lstStyle/>
          <a:p>
            <a:r>
              <a:rPr lang="es-CO" dirty="0"/>
              <a:t>ATENCIÓN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7F029C-5DA6-4253-99CF-104F9D595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42" name="Picture 2" descr="🥇▷【 La atención - Aprendizaje eficaz 】">
            <a:extLst>
              <a:ext uri="{FF2B5EF4-FFF2-40B4-BE49-F238E27FC236}">
                <a16:creationId xmlns:a16="http://schemas.microsoft.com/office/drawing/2014/main" id="{2E20DBE5-F8E0-4936-864E-237B0EF5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011" y="-1"/>
            <a:ext cx="8105467" cy="679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06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B66C0D-7E85-4A1F-B438-09E385D83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2286001"/>
            <a:ext cx="3384330" cy="3940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/>
              <a:t>Es la capacidad de concentrarse en algún estimulo o situación.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501987-4493-4DCB-8774-3EF03DEA1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5" t="26165" r="38682" b="26297"/>
          <a:stretch/>
        </p:blipFill>
        <p:spPr>
          <a:xfrm>
            <a:off x="4338735" y="438538"/>
            <a:ext cx="3909526" cy="2659225"/>
          </a:xfrm>
          <a:prstGeom prst="rect">
            <a:avLst/>
          </a:prstGeom>
        </p:spPr>
      </p:pic>
      <p:pic>
        <p:nvPicPr>
          <p:cNvPr id="11266" name="Picture 2" descr="Fichas de Atención para Niños. Estimulación Cognitiva. Descargar PDF.">
            <a:extLst>
              <a:ext uri="{FF2B5EF4-FFF2-40B4-BE49-F238E27FC236}">
                <a16:creationId xmlns:a16="http://schemas.microsoft.com/office/drawing/2014/main" id="{B0260593-2E90-47B5-9237-742A0F77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677" y="186612"/>
            <a:ext cx="27076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ctividades de atención , conteo y percepción visual. - Aula PT | Ejercicios  de estimulacion cognitiva, Matemáticas divertida, Ejercicios de atención">
            <a:extLst>
              <a:ext uri="{FF2B5EF4-FFF2-40B4-BE49-F238E27FC236}">
                <a16:creationId xmlns:a16="http://schemas.microsoft.com/office/drawing/2014/main" id="{C333AB79-E124-417A-AB05-8A57B763F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44" y="3216546"/>
            <a:ext cx="4146708" cy="289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602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EE569E-8BE4-4408-9C1E-403B18DA5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JUEGO DEL ESPEJO O IMITACIÓN</a:t>
            </a:r>
          </a:p>
        </p:txBody>
      </p:sp>
      <p:pic>
        <p:nvPicPr>
          <p:cNvPr id="16386" name="Picture 2" descr="Imitación - Cognitivo">
            <a:extLst>
              <a:ext uri="{FF2B5EF4-FFF2-40B4-BE49-F238E27FC236}">
                <a16:creationId xmlns:a16="http://schemas.microsoft.com/office/drawing/2014/main" id="{19908C22-EAB9-4E0C-858D-28AC1CC0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00" y="1359583"/>
            <a:ext cx="4654600" cy="34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Juego imitativo en los trastornos del espectro del Autismo - Autismo Diario">
            <a:extLst>
              <a:ext uri="{FF2B5EF4-FFF2-40B4-BE49-F238E27FC236}">
                <a16:creationId xmlns:a16="http://schemas.microsoft.com/office/drawing/2014/main" id="{D7609945-9CA9-455E-A49D-A20D37995C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78" y="3174133"/>
            <a:ext cx="57340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706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4FDCA3-7238-4509-B3EC-B0BE5AE5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WhatsApp Video 2020-09-04 at 11.18.55">
            <a:hlinkClick r:id="" action="ppaction://media"/>
            <a:extLst>
              <a:ext uri="{FF2B5EF4-FFF2-40B4-BE49-F238E27FC236}">
                <a16:creationId xmlns:a16="http://schemas.microsoft.com/office/drawing/2014/main" id="{F7FF4414-ED7E-48FE-A8B5-04EDF30FFEA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894" b="25895"/>
          <a:stretch/>
        </p:blipFill>
        <p:spPr>
          <a:xfrm>
            <a:off x="3100937" y="533025"/>
            <a:ext cx="5688500" cy="5791949"/>
          </a:xfrm>
        </p:spPr>
      </p:pic>
    </p:spTree>
    <p:extLst>
      <p:ext uri="{BB962C8B-B14F-4D97-AF65-F5344CB8AC3E}">
        <p14:creationId xmlns:p14="http://schemas.microsoft.com/office/powerpoint/2010/main" val="36468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1A1BD-172A-4619-8092-EC264FADC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037337-59D3-4AB7-BEDD-A3046D3A6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9460" name="Picture 4" descr="Busca las 3 diferencias. Ficha de estimulación a la inteligencia | Buscar  diferencias, Las vocales preescolar, Niños de preescolar">
            <a:extLst>
              <a:ext uri="{FF2B5EF4-FFF2-40B4-BE49-F238E27FC236}">
                <a16:creationId xmlns:a16="http://schemas.microsoft.com/office/drawing/2014/main" id="{63D594BA-80C6-4027-A55B-CF48127A3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06" y="178618"/>
            <a:ext cx="8395996" cy="629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370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0C5459-9B67-4628-AD04-DE9D4EA5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7410" name="Picture 2" descr="DIBUJOS PARA COMPLETAR PARA NIÑOS PREESCOLAR | Smart kids, Kindergarden,  Preschool education">
            <a:extLst>
              <a:ext uri="{FF2B5EF4-FFF2-40B4-BE49-F238E27FC236}">
                <a16:creationId xmlns:a16="http://schemas.microsoft.com/office/drawing/2014/main" id="{548D9F03-E438-4D02-8F50-A6082E268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39" y="1128451"/>
            <a:ext cx="48768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ompleta el Dibujo - Dibujos para completar ® Chiquipedia">
            <a:extLst>
              <a:ext uri="{FF2B5EF4-FFF2-40B4-BE49-F238E27FC236}">
                <a16:creationId xmlns:a16="http://schemas.microsoft.com/office/drawing/2014/main" id="{D39932D5-33FF-42A0-8FC6-106F1870CE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702" y="541005"/>
            <a:ext cx="3963259" cy="517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138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95A72-BBA3-49BE-9E56-C2293022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CFA169-53A7-4E42-BC90-41CD39FD4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8434" name="Picture 2" descr="Fichas para unir puntos y formar o completar dibujos. Esencial para  trabajar los números y unir puntos del 1 al 10… | Conectar los puntos,  Fichas, Dibujos de puntos">
            <a:extLst>
              <a:ext uri="{FF2B5EF4-FFF2-40B4-BE49-F238E27FC236}">
                <a16:creationId xmlns:a16="http://schemas.microsoft.com/office/drawing/2014/main" id="{48E61673-8820-4CC5-9D5F-60EF15010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0"/>
            <a:ext cx="4897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015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911A3-E31F-41B4-B6D1-86EF84AF3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2290" name="Picture 2" descr="Estupendo cuaderno para trabajar la atención niveles Infantil y Primaria.  Centro de interés Elmer el Elefante | Elmer el elefante, Imagenes  educativas, Fichas">
            <a:extLst>
              <a:ext uri="{FF2B5EF4-FFF2-40B4-BE49-F238E27FC236}">
                <a16:creationId xmlns:a16="http://schemas.microsoft.com/office/drawing/2014/main" id="{B2F3F8F1-F850-48FE-9933-F01C3D7C3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239228"/>
            <a:ext cx="4318698" cy="623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UADERNO ATENCION 2 30-ACTIVIDADES VARIADAS22 - Orientación Andújar -  Recursos Educativos">
            <a:extLst>
              <a:ext uri="{FF2B5EF4-FFF2-40B4-BE49-F238E27FC236}">
                <a16:creationId xmlns:a16="http://schemas.microsoft.com/office/drawing/2014/main" id="{7C918B5B-6C8A-47CE-9335-F3679FE5C3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9228"/>
            <a:ext cx="4251709" cy="614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58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B35F7C-BEBB-4C1A-913E-F83257FD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3314" name="Picture 2" descr="Rompecabezas para Inicial y Preescolar | Materiales Educativos para Maestras">
            <a:extLst>
              <a:ext uri="{FF2B5EF4-FFF2-40B4-BE49-F238E27FC236}">
                <a16:creationId xmlns:a16="http://schemas.microsoft.com/office/drawing/2014/main" id="{59D896B6-71FE-4087-A51B-A98E5409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9" y="746200"/>
            <a:ext cx="5133392" cy="513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JSPuzzles Rompecabezas - Juegos de Rompecabezas Para Armar">
            <a:extLst>
              <a:ext uri="{FF2B5EF4-FFF2-40B4-BE49-F238E27FC236}">
                <a16:creationId xmlns:a16="http://schemas.microsoft.com/office/drawing/2014/main" id="{1952562E-A1B2-4BA4-85B4-29BCA2FCDB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951" y="595604"/>
            <a:ext cx="4982796" cy="49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73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stilos y alteraciones en el aprendizaje: Dispositivos basicos de  aprendizaje (DBA)">
            <a:extLst>
              <a:ext uri="{FF2B5EF4-FFF2-40B4-BE49-F238E27FC236}">
                <a16:creationId xmlns:a16="http://schemas.microsoft.com/office/drawing/2014/main" id="{E0E4871B-706B-4B19-906D-3FCF353DC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7" r="31106" b="-1"/>
          <a:stretch/>
        </p:blipFill>
        <p:spPr bwMode="auto">
          <a:xfrm>
            <a:off x="688434" y="-9525"/>
            <a:ext cx="4129822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6">
            <a:extLst>
              <a:ext uri="{FF2B5EF4-FFF2-40B4-BE49-F238E27FC236}">
                <a16:creationId xmlns:a16="http://schemas.microsoft.com/office/drawing/2014/main" id="{18E8C5BB-A90A-496B-A745-79A49F350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369005-C273-40AA-9F0D-11658495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2286001"/>
            <a:ext cx="6335338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0" i="0" dirty="0">
                <a:effectLst/>
                <a:latin typeface="proxima-nova"/>
              </a:rPr>
              <a:t>Los dispositivos básicos de aprendizaje (DBA), o procesos cognitivos básicos, son aquellas condiciones del organismo necesarias para llevar a cabo un aprendizaje cualquiera, incluido el aprendizaje escolar. Se producen de forma individual gracias a un proceso de desarrollo en el transcurso de la vida, de manera que estos procesos, al estimularse entre sí y con otras funciones, pueden incrementar positivamente las competencias académicas (Azcoaga, 1979; Azcoaga &amp; Mejía, 2008; Mejía, 2008; Soto, 2013; </a:t>
            </a:r>
            <a:r>
              <a:rPr lang="es-ES" b="0" i="0" dirty="0" err="1">
                <a:effectLst/>
                <a:latin typeface="proxima-nova"/>
              </a:rPr>
              <a:t>Viramonte</a:t>
            </a:r>
            <a:r>
              <a:rPr lang="es-ES" b="0" i="0" dirty="0">
                <a:effectLst/>
                <a:latin typeface="proxima-nova"/>
              </a:rPr>
              <a:t>, 2000; </a:t>
            </a:r>
            <a:r>
              <a:rPr lang="es-ES" b="0" i="0" dirty="0" err="1">
                <a:effectLst/>
                <a:latin typeface="proxima-nova"/>
              </a:rPr>
              <a:t>Zenoff</a:t>
            </a:r>
            <a:r>
              <a:rPr lang="es-ES" b="0" i="0" dirty="0">
                <a:effectLst/>
                <a:latin typeface="proxima-nova"/>
              </a:rPr>
              <a:t>, 1987).</a:t>
            </a:r>
            <a:endParaRPr lang="es-CO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D63B47-914A-418A-BA06-1B760F27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49280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DDAA1-1F6B-44B9-9015-B92A6D84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CD11AC-5298-4936-8BC8-D54C92420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4338" name="Picture 2" descr="▷ Laberintos para Imprimir | Fichas de Atención para Niños">
            <a:extLst>
              <a:ext uri="{FF2B5EF4-FFF2-40B4-BE49-F238E27FC236}">
                <a16:creationId xmlns:a16="http://schemas.microsoft.com/office/drawing/2014/main" id="{AA5201C8-AC8E-41F9-BFB0-C83E6F6D9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82385"/>
            <a:ext cx="733425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934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953CD3-0E01-49E2-A2CF-46B3508BF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5362" name="Picture 2" descr="Formas y colores... ¡a ordenar! :El sonido de la hierba al crecer |  Actividades montessori, Formas preescolar, Actividades de forma">
            <a:extLst>
              <a:ext uri="{FF2B5EF4-FFF2-40B4-BE49-F238E27FC236}">
                <a16:creationId xmlns:a16="http://schemas.microsoft.com/office/drawing/2014/main" id="{7CA72648-57DD-42C8-A851-29AFCA0FE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79" y="978408"/>
            <a:ext cx="5158958" cy="432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Tangram Figuras para imprimir plantillas incluidas | Imagenes educativas,  Actividades de matematicas, Actividades montessori">
            <a:extLst>
              <a:ext uri="{FF2B5EF4-FFF2-40B4-BE49-F238E27FC236}">
                <a16:creationId xmlns:a16="http://schemas.microsoft.com/office/drawing/2014/main" id="{60ECCA7A-2622-4640-B90F-287677002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7" y="0"/>
            <a:ext cx="4748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276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A4239E-3F30-4681-946D-65239B8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36FD22-3303-4AD4-B416-3CD7B658C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2530" name="Picture 2" descr="Ejercicios dislexia Encuentra la sílaba repetida en estas palabras">
            <a:extLst>
              <a:ext uri="{FF2B5EF4-FFF2-40B4-BE49-F238E27FC236}">
                <a16:creationId xmlns:a16="http://schemas.microsoft.com/office/drawing/2014/main" id="{E86A9A1B-A93A-4A7E-BEE9-EB3A0F2CD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23" y="382384"/>
            <a:ext cx="9564053" cy="540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901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40 tipos de memoria ¿Cómo guarda el cerebro humano los recuerdos?">
            <a:extLst>
              <a:ext uri="{FF2B5EF4-FFF2-40B4-BE49-F238E27FC236}">
                <a16:creationId xmlns:a16="http://schemas.microsoft.com/office/drawing/2014/main" id="{2A11F237-B01C-4454-83DF-48E33BB64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r="22548"/>
          <a:stretch/>
        </p:blipFill>
        <p:spPr bwMode="auto">
          <a:xfrm>
            <a:off x="7072604" y="10"/>
            <a:ext cx="511939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 10">
            <a:extLst>
              <a:ext uri="{FF2B5EF4-FFF2-40B4-BE49-F238E27FC236}">
                <a16:creationId xmlns:a16="http://schemas.microsoft.com/office/drawing/2014/main" id="{FF606621-EDD0-4CB0-B5A0-2BD458842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9367A9-C95C-4DB4-8629-DC274D35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es-CO" dirty="0"/>
              <a:t>memoria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7E0AF57-42C6-4312-BEDF-A384DC8E4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32" name="Content Placeholder 26629">
            <a:extLst>
              <a:ext uri="{FF2B5EF4-FFF2-40B4-BE49-F238E27FC236}">
                <a16:creationId xmlns:a16="http://schemas.microsoft.com/office/drawing/2014/main" id="{5661CB7F-9C8A-4F06-B783-1851EAD1F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651" y="2995128"/>
            <a:ext cx="6015897" cy="3593591"/>
          </a:xfrm>
        </p:spPr>
        <p:txBody>
          <a:bodyPr>
            <a:normAutofit/>
          </a:bodyPr>
          <a:lstStyle/>
          <a:p>
            <a:r>
              <a:rPr lang="en-US" dirty="0"/>
              <a:t>Es el </a:t>
            </a:r>
            <a:r>
              <a:rPr lang="en-US" dirty="0" err="1"/>
              <a:t>dispositivo</a:t>
            </a:r>
            <a:r>
              <a:rPr lang="en-US" dirty="0"/>
              <a:t> que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recuperar</a:t>
            </a:r>
            <a:r>
              <a:rPr lang="en-US" dirty="0"/>
              <a:t>, </a:t>
            </a:r>
            <a:r>
              <a:rPr lang="en-US" dirty="0" err="1"/>
              <a:t>almacenar</a:t>
            </a:r>
            <a:r>
              <a:rPr lang="en-US" dirty="0"/>
              <a:t> y recorder </a:t>
            </a:r>
            <a:r>
              <a:rPr lang="en-US" dirty="0" err="1"/>
              <a:t>información</a:t>
            </a:r>
            <a:r>
              <a:rPr lang="en-US" dirty="0"/>
              <a:t> de </a:t>
            </a:r>
            <a:r>
              <a:rPr lang="en-US" dirty="0" err="1"/>
              <a:t>immediato</a:t>
            </a:r>
            <a:r>
              <a:rPr lang="en-US" dirty="0"/>
              <a:t>, a </a:t>
            </a:r>
            <a:r>
              <a:rPr lang="en-US" dirty="0" err="1"/>
              <a:t>corto</a:t>
            </a:r>
            <a:r>
              <a:rPr lang="en-US" dirty="0"/>
              <a:t> o largo </a:t>
            </a:r>
            <a:r>
              <a:rPr lang="en-US" dirty="0" err="1"/>
              <a:t>plazo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7863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E60B7-B5E2-4F54-9927-B5A8F0BAE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A19440-DDDF-4E6C-B550-63EFCF0D5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7650" name="Picture 2" descr="Lista de palabras de la creación">
            <a:extLst>
              <a:ext uri="{FF2B5EF4-FFF2-40B4-BE49-F238E27FC236}">
                <a16:creationId xmlns:a16="http://schemas.microsoft.com/office/drawing/2014/main" id="{0019FE35-019D-45D4-AC20-2FCAB654C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6"/>
          <a:stretch/>
        </p:blipFill>
        <p:spPr bwMode="auto">
          <a:xfrm>
            <a:off x="1182461" y="438539"/>
            <a:ext cx="5025507" cy="598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Juego De Memoria Para Niños, Tarjetas Con Lindos Animales Ilustraciones  Vectoriales, Clip Art Vectorizado Libre De Derechos. Image 79464912.">
            <a:extLst>
              <a:ext uri="{FF2B5EF4-FFF2-40B4-BE49-F238E27FC236}">
                <a16:creationId xmlns:a16="http://schemas.microsoft.com/office/drawing/2014/main" id="{97FBC18A-341B-4789-BB97-98DDCD590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030" y="662303"/>
            <a:ext cx="5383933" cy="538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439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DBD74-22A3-4222-8795-A4D20162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D3DBD-1F0A-4A65-8DB0-768CBF2FF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4273704"/>
            <a:ext cx="10178322" cy="2335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tx1"/>
                </a:solidFill>
              </a:rPr>
              <a:t>JUEGO DE SILABAS</a:t>
            </a:r>
          </a:p>
          <a:p>
            <a:pPr marL="0" indent="0">
              <a:buNone/>
            </a:pPr>
            <a:endParaRPr lang="es-CO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CO" dirty="0">
                <a:solidFill>
                  <a:schemeClr val="tx1"/>
                </a:solidFill>
              </a:rPr>
              <a:t>GA</a:t>
            </a:r>
            <a:r>
              <a:rPr lang="es-CO" dirty="0">
                <a:solidFill>
                  <a:schemeClr val="tx1"/>
                </a:solidFill>
                <a:highlight>
                  <a:srgbClr val="FFFF00"/>
                </a:highlight>
              </a:rPr>
              <a:t>TO</a:t>
            </a:r>
          </a:p>
          <a:p>
            <a:pPr marL="0" indent="0">
              <a:buNone/>
            </a:pPr>
            <a:r>
              <a:rPr lang="es-CO" dirty="0">
                <a:solidFill>
                  <a:schemeClr val="tx1"/>
                </a:solidFill>
              </a:rPr>
              <a:t>TOMA</a:t>
            </a:r>
            <a:r>
              <a:rPr lang="es-CO" dirty="0">
                <a:solidFill>
                  <a:schemeClr val="tx1"/>
                </a:solidFill>
                <a:highlight>
                  <a:srgbClr val="FFFF00"/>
                </a:highlight>
              </a:rPr>
              <a:t>TE</a:t>
            </a:r>
          </a:p>
          <a:p>
            <a:pPr marL="0" indent="0">
              <a:buNone/>
            </a:pPr>
            <a:r>
              <a:rPr lang="es-CO" dirty="0">
                <a:solidFill>
                  <a:schemeClr val="tx1"/>
                </a:solidFill>
              </a:rPr>
              <a:t>TELEFO</a:t>
            </a:r>
            <a:r>
              <a:rPr lang="es-CO" dirty="0">
                <a:solidFill>
                  <a:schemeClr val="tx1"/>
                </a:solidFill>
                <a:highlight>
                  <a:srgbClr val="FFFF00"/>
                </a:highlight>
              </a:rPr>
              <a:t>NO</a:t>
            </a:r>
          </a:p>
          <a:p>
            <a:pPr marL="0" indent="0">
              <a:buNone/>
            </a:pPr>
            <a:endParaRPr lang="es-CO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28674" name="Picture 2" descr="Juegos de lápiz y papel. – Con Mi Madrina – Blog infantil">
            <a:extLst>
              <a:ext uri="{FF2B5EF4-FFF2-40B4-BE49-F238E27FC236}">
                <a16:creationId xmlns:a16="http://schemas.microsoft.com/office/drawing/2014/main" id="{FA4CEC0E-5737-49AC-80A1-D9037BF7B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52" y="248983"/>
            <a:ext cx="8601449" cy="366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Adivina la Canción - Aplicaciones en Google Play">
            <a:extLst>
              <a:ext uri="{FF2B5EF4-FFF2-40B4-BE49-F238E27FC236}">
                <a16:creationId xmlns:a16="http://schemas.microsoft.com/office/drawing/2014/main" id="{9B3B593A-A48F-4BBD-8AD2-16FFA65E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232" y="3911535"/>
            <a:ext cx="2880919" cy="288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93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F07C4C-1D76-4CF5-8148-D2465D55B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anchor="t">
            <a:normAutofit/>
          </a:bodyPr>
          <a:lstStyle/>
          <a:p>
            <a:r>
              <a:rPr lang="es-CO" sz="4000" dirty="0"/>
              <a:t>motivación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21BB60-3728-42F6-876C-A8FAED871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2286001"/>
            <a:ext cx="3384330" cy="3940844"/>
          </a:xfrm>
        </p:spPr>
        <p:txBody>
          <a:bodyPr>
            <a:normAutofit/>
          </a:bodyPr>
          <a:lstStyle/>
          <a:p>
            <a:r>
              <a:rPr lang="es-CO" dirty="0"/>
              <a:t>Es el estado de aceptación y disposición frente a los estímulos. Cuando esta se activa se crean vínculos entre la actividad y la experiencia, ahí es donde se logra o no la finalización de actividades.</a:t>
            </a:r>
          </a:p>
        </p:txBody>
      </p:sp>
      <p:pic>
        <p:nvPicPr>
          <p:cNvPr id="23554" name="Picture 2" descr="Cómo disparar tu motivación cuando estás teniendo el típico día negro">
            <a:extLst>
              <a:ext uri="{FF2B5EF4-FFF2-40B4-BE49-F238E27FC236}">
                <a16:creationId xmlns:a16="http://schemas.microsoft.com/office/drawing/2014/main" id="{48128DC1-9DE3-43BE-A82A-313049B36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r="8694" b="1"/>
          <a:stretch/>
        </p:blipFill>
        <p:spPr bwMode="auto">
          <a:xfrm>
            <a:off x="5279472" y="645107"/>
            <a:ext cx="5995465" cy="559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83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64EBE9-78B4-41BE-B5A8-3AA30ADB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079" y="312742"/>
            <a:ext cx="7472212" cy="852647"/>
          </a:xfrm>
        </p:spPr>
        <p:txBody>
          <a:bodyPr/>
          <a:lstStyle/>
          <a:p>
            <a:r>
              <a:rPr lang="es-CO" dirty="0"/>
              <a:t>Clases de motivación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2FF85B-A3D2-48FA-AE6E-92E4049CD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4580" name="Picture 4" descr="Por qué hacemos lo que hacemos, motivación intrínseca y extrínseca….. –  Sociología en la Red de la UNJFSC">
            <a:extLst>
              <a:ext uri="{FF2B5EF4-FFF2-40B4-BE49-F238E27FC236}">
                <a16:creationId xmlns:a16="http://schemas.microsoft.com/office/drawing/2014/main" id="{C3CCEE1C-283F-4A31-B1CC-CCDE07A6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71" y="1114209"/>
            <a:ext cx="6707058" cy="503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92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E71E7-D86C-4332-875F-2EAA31E16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EBCE37-6CC5-4CE4-AA6B-8E3605B3E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5602" name="Picture 2" descr="5 Frases De Motivación Para Tus Hijos - Eliana Tardio">
            <a:extLst>
              <a:ext uri="{FF2B5EF4-FFF2-40B4-BE49-F238E27FC236}">
                <a16:creationId xmlns:a16="http://schemas.microsoft.com/office/drawing/2014/main" id="{34ED771D-E572-4B85-A1F0-0077F1045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54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1D179-2B18-46EF-8895-1633E5F91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HABITUACIÓN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0AF681-392A-4E99-B7B6-75DFBA9E0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44" y="1228988"/>
            <a:ext cx="10178322" cy="3593591"/>
          </a:xfrm>
        </p:spPr>
        <p:txBody>
          <a:bodyPr/>
          <a:lstStyle/>
          <a:p>
            <a:r>
              <a:rPr lang="es-E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La habituación se refiere al proceso por el que, ante un estímulo repetido, la respuesta es cada vez menos intensa.</a:t>
            </a:r>
          </a:p>
          <a:p>
            <a:r>
              <a:rPr lang="es-ES" dirty="0">
                <a:solidFill>
                  <a:srgbClr val="4D5156"/>
                </a:solidFill>
                <a:latin typeface="arial" panose="020B0604020202020204" pitchFamily="34" charset="0"/>
              </a:rPr>
              <a:t>Permite adaptarse a estímulos o situaciones que con el tiempo se convierten en algo cotidiano o familiar.</a:t>
            </a:r>
            <a:endParaRPr lang="es-CO" dirty="0"/>
          </a:p>
        </p:txBody>
      </p:sp>
      <p:pic>
        <p:nvPicPr>
          <p:cNvPr id="7170" name="Picture 2" descr="EJEMPLOS DE HABITUACIÓN Y SENSIBILIZACIÓN - YouTube">
            <a:extLst>
              <a:ext uri="{FF2B5EF4-FFF2-40B4-BE49-F238E27FC236}">
                <a16:creationId xmlns:a16="http://schemas.microsoft.com/office/drawing/2014/main" id="{A18A5264-609B-4897-A2F9-CD877E842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15" y="2721120"/>
            <a:ext cx="4925793" cy="36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515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C032F75-F5AC-4D84-98D0-DD0FB8A25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A21D3B4-EB95-40D8-ADD4-C28637F87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Freeform 11">
            <a:extLst>
              <a:ext uri="{FF2B5EF4-FFF2-40B4-BE49-F238E27FC236}">
                <a16:creationId xmlns:a16="http://schemas.microsoft.com/office/drawing/2014/main" id="{EC402CCD-3D73-4427-910D-80A619EAD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CE1E6D-D1DF-45B1-9FF5-83345CB4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anchor="b">
            <a:normAutofit/>
          </a:bodyPr>
          <a:lstStyle/>
          <a:p>
            <a:r>
              <a:rPr lang="es-CO" sz="1900">
                <a:solidFill>
                  <a:schemeClr val="accent1"/>
                </a:solidFill>
              </a:rPr>
              <a:t>SE CLASIFICAN ES</a:t>
            </a:r>
          </a:p>
        </p:txBody>
      </p:sp>
      <p:pic>
        <p:nvPicPr>
          <p:cNvPr id="21508" name="Picture 4" descr="EL APRENDIZAJE Y SUS VARIABLES: Memoria, Atencion, Motivacion. Modelo de  Luria.">
            <a:extLst>
              <a:ext uri="{FF2B5EF4-FFF2-40B4-BE49-F238E27FC236}">
                <a16:creationId xmlns:a16="http://schemas.microsoft.com/office/drawing/2014/main" id="{A34DA433-28F1-462B-B13B-4300912A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927" y="1338194"/>
            <a:ext cx="5978273" cy="387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F6941A-BE5E-47A4-8822-6EE8DDACE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9328" y="1655065"/>
            <a:ext cx="3090672" cy="4224528"/>
          </a:xfrm>
        </p:spPr>
        <p:txBody>
          <a:bodyPr>
            <a:normAutofit/>
          </a:bodyPr>
          <a:lstStyle/>
          <a:p>
            <a:r>
              <a:rPr lang="es-CO" sz="1600">
                <a:solidFill>
                  <a:srgbClr val="FFFFFF"/>
                </a:solidFill>
              </a:rPr>
              <a:t>SENSOPERCEPCIÓN</a:t>
            </a:r>
          </a:p>
          <a:p>
            <a:r>
              <a:rPr lang="es-CO" sz="1600">
                <a:solidFill>
                  <a:srgbClr val="FFFFFF"/>
                </a:solidFill>
              </a:rPr>
              <a:t>ATENCIÓN</a:t>
            </a:r>
          </a:p>
          <a:p>
            <a:r>
              <a:rPr lang="es-CO" sz="1600">
                <a:solidFill>
                  <a:srgbClr val="FFFFFF"/>
                </a:solidFill>
              </a:rPr>
              <a:t>MEMORIA</a:t>
            </a:r>
          </a:p>
          <a:p>
            <a:r>
              <a:rPr lang="es-CO" sz="1600">
                <a:solidFill>
                  <a:srgbClr val="FFFFFF"/>
                </a:solidFill>
              </a:rPr>
              <a:t>HABITUACIÓN</a:t>
            </a:r>
          </a:p>
          <a:p>
            <a:r>
              <a:rPr lang="es-CO" sz="1600">
                <a:solidFill>
                  <a:srgbClr val="FFFFFF"/>
                </a:solidFill>
              </a:rPr>
              <a:t>MOTIVACIÓN</a:t>
            </a:r>
          </a:p>
        </p:txBody>
      </p:sp>
    </p:spTree>
    <p:extLst>
      <p:ext uri="{BB962C8B-B14F-4D97-AF65-F5344CB8AC3E}">
        <p14:creationId xmlns:p14="http://schemas.microsoft.com/office/powerpoint/2010/main" val="367630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EA9C5B-2977-4C2E-9819-1640986E0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FAE2B5-278F-4B6A-8FE7-F93A567A8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8194" name="Picture 2" descr="Actividades divertidas para aprender a escribir su nombre – Imagenes  Educativas">
            <a:extLst>
              <a:ext uri="{FF2B5EF4-FFF2-40B4-BE49-F238E27FC236}">
                <a16:creationId xmlns:a16="http://schemas.microsoft.com/office/drawing/2014/main" id="{0F6265A3-F1C5-4369-8016-335EBC49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571500"/>
            <a:ext cx="109537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46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38CF7-3167-4C41-BB6F-96484B055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218" name="Picture 2" descr="Recorta y forma la palabra de la imagen | Fonologia, Actividades de  aprendizaje del niño, Enseñanza de las letras">
            <a:extLst>
              <a:ext uri="{FF2B5EF4-FFF2-40B4-BE49-F238E27FC236}">
                <a16:creationId xmlns:a16="http://schemas.microsoft.com/office/drawing/2014/main" id="{747528EC-B20E-4D79-8520-F6153792E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27"/>
          <a:stretch/>
        </p:blipFill>
        <p:spPr bwMode="auto">
          <a:xfrm>
            <a:off x="1105498" y="202159"/>
            <a:ext cx="4990502" cy="197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ormar palabras con 2 y 3 sílabas y 5 letras (5) – Imagenes Educativas">
            <a:extLst>
              <a:ext uri="{FF2B5EF4-FFF2-40B4-BE49-F238E27FC236}">
                <a16:creationId xmlns:a16="http://schemas.microsoft.com/office/drawing/2014/main" id="{1D6AC230-5BA7-4744-9410-6456CB77C2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21" y="202159"/>
            <a:ext cx="3795710" cy="548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Formar palabras (preescolar)">
            <a:extLst>
              <a:ext uri="{FF2B5EF4-FFF2-40B4-BE49-F238E27FC236}">
                <a16:creationId xmlns:a16="http://schemas.microsoft.com/office/drawing/2014/main" id="{A8929ADA-C011-4C5C-BFC1-02BB2E76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69" y="2354259"/>
            <a:ext cx="3112417" cy="402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529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12C053-A93C-494A-A14B-2A73F3FE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904FF6-76FE-46F2-8193-069459612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9698" name="Picture 2" descr="Dar las gracias, una palabra en desuso es">
            <a:extLst>
              <a:ext uri="{FF2B5EF4-FFF2-40B4-BE49-F238E27FC236}">
                <a16:creationId xmlns:a16="http://schemas.microsoft.com/office/drawing/2014/main" id="{AE27C4C2-356F-43F5-A34D-FA734AE49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914400"/>
            <a:ext cx="953452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582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67212-093B-4FA1-B033-6519C710F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/>
              <a:t>SENSOPERCEPCIÓN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BA5FD9-A943-4853-8AFB-FB3334618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6251" y="1942052"/>
            <a:ext cx="4536726" cy="3593591"/>
          </a:xfrm>
        </p:spPr>
        <p:txBody>
          <a:bodyPr/>
          <a:lstStyle/>
          <a:p>
            <a:pPr marL="0" indent="0">
              <a:buNone/>
            </a:pPr>
            <a:r>
              <a:rPr lang="es-CO" sz="18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Es el nombre que recibe el proceso que permite la captura de estímulos físicos y su interpretación a través de la actividad cerebral. </a:t>
            </a:r>
          </a:p>
          <a:p>
            <a:pPr marL="0" indent="0">
              <a:buNone/>
            </a:pPr>
            <a:endParaRPr lang="es-CO" sz="1800" dirty="0">
              <a:solidFill>
                <a:schemeClr val="tx1"/>
              </a:solidFill>
              <a:latin typeface="Helvetica" panose="020B0604020202020204" pitchFamily="34" charset="0"/>
            </a:endParaRPr>
          </a:p>
          <a:p>
            <a:pPr marL="0" indent="0">
              <a:buNone/>
            </a:pPr>
            <a:r>
              <a:rPr lang="es-CO" sz="1800" dirty="0">
                <a:solidFill>
                  <a:schemeClr val="tx1"/>
                </a:solidFill>
                <a:latin typeface="Helvetica" panose="020B0604020202020204" pitchFamily="34" charset="0"/>
              </a:rPr>
              <a:t>Es a través de los sentidos que se recibe, elabora e interpreta la información.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1026" name="Picture 2" descr="Sensopercepción: definición, componentes y cómo funciona">
            <a:extLst>
              <a:ext uri="{FF2B5EF4-FFF2-40B4-BE49-F238E27FC236}">
                <a16:creationId xmlns:a16="http://schemas.microsoft.com/office/drawing/2014/main" id="{661B28B9-1ABC-4489-843B-96F1008FA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16" y="2046855"/>
            <a:ext cx="5962572" cy="31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508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AF341-5328-4676-90A2-853509684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10EAFF-BCBD-49EE-BE8E-12CC4E43A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 descr="7 juegos para los que no se necesita más que la imaginación">
            <a:extLst>
              <a:ext uri="{FF2B5EF4-FFF2-40B4-BE49-F238E27FC236}">
                <a16:creationId xmlns:a16="http://schemas.microsoft.com/office/drawing/2014/main" id="{86929990-4C33-471B-8345-00A56B433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92" y="382385"/>
            <a:ext cx="4479471" cy="25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uego de Percepción visual">
            <a:extLst>
              <a:ext uri="{FF2B5EF4-FFF2-40B4-BE49-F238E27FC236}">
                <a16:creationId xmlns:a16="http://schemas.microsoft.com/office/drawing/2014/main" id="{1D1B4472-749A-4D03-A211-9B682C874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12" y="3271651"/>
            <a:ext cx="57150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iño Con Los Ojos Vendados Fotos e Imágenes de stock - Alamy">
            <a:extLst>
              <a:ext uri="{FF2B5EF4-FFF2-40B4-BE49-F238E27FC236}">
                <a16:creationId xmlns:a16="http://schemas.microsoft.com/office/drawing/2014/main" id="{370F9505-CFC1-428C-9275-611F22206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38" y="2565747"/>
            <a:ext cx="3941496" cy="289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Qué ocurre cuando comemos con los ojos tapados? Esencia a ciegas -  Thefoodiestudies">
            <a:extLst>
              <a:ext uri="{FF2B5EF4-FFF2-40B4-BE49-F238E27FC236}">
                <a16:creationId xmlns:a16="http://schemas.microsoft.com/office/drawing/2014/main" id="{7A7ED2F5-243A-4912-99B0-33BA0C9DF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46" y="389885"/>
            <a:ext cx="2964444" cy="19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764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8AC2BB-196E-4044-9714-93088A186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514224" cy="1492132"/>
          </a:xfrm>
        </p:spPr>
        <p:txBody>
          <a:bodyPr/>
          <a:lstStyle/>
          <a:p>
            <a:r>
              <a:rPr lang="es-CO" dirty="0"/>
              <a:t>¿QUÉ DIBUJA AHORA EN MI ESPALDA?</a:t>
            </a:r>
          </a:p>
        </p:txBody>
      </p:sp>
      <p:pic>
        <p:nvPicPr>
          <p:cNvPr id="4" name="WhatsApp Video 2020-09-04 at 10.47.54">
            <a:hlinkClick r:id="" action="ppaction://media"/>
            <a:extLst>
              <a:ext uri="{FF2B5EF4-FFF2-40B4-BE49-F238E27FC236}">
                <a16:creationId xmlns:a16="http://schemas.microsoft.com/office/drawing/2014/main" id="{5C2EE08E-8AB2-4C43-9A16-595C5240A1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678" y="1698342"/>
            <a:ext cx="10056750" cy="4777273"/>
          </a:xfrm>
        </p:spPr>
      </p:pic>
    </p:spTree>
    <p:extLst>
      <p:ext uri="{BB962C8B-B14F-4D97-AF65-F5344CB8AC3E}">
        <p14:creationId xmlns:p14="http://schemas.microsoft.com/office/powerpoint/2010/main" val="349324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1BE93A-2B9C-4D4D-8A9C-D8033B594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074" name="Picture 2" descr="Encuentra el repetido, da un me gusta y comparte. Gracias. Para conseguir  nuestros c… | Ejercicios de estimulacion cognitiva, Ejercicios cognitivos,  Juegos mentales">
            <a:extLst>
              <a:ext uri="{FF2B5EF4-FFF2-40B4-BE49-F238E27FC236}">
                <a16:creationId xmlns:a16="http://schemas.microsoft.com/office/drawing/2014/main" id="{A9468AEB-A897-42AB-919B-02437C9E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39" y="2985966"/>
            <a:ext cx="4652865" cy="348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é ve un tigre o un mono: Defina su personalidad: ¿Qué ve un tigre o un  mono? | Tendencias | Caracol Radio">
            <a:extLst>
              <a:ext uri="{FF2B5EF4-FFF2-40B4-BE49-F238E27FC236}">
                <a16:creationId xmlns:a16="http://schemas.microsoft.com/office/drawing/2014/main" id="{FE877EF2-9E7B-4579-9CD5-01D6190002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39" y="254749"/>
            <a:ext cx="4411853" cy="254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lusiones ópticas con paisajes. #Optical #Illusion // Optical Illusion: a  Picture within a Picture | Arte de la ilusión óptica, Ilusiones opticas,  Imágenes ocultas">
            <a:extLst>
              <a:ext uri="{FF2B5EF4-FFF2-40B4-BE49-F238E27FC236}">
                <a16:creationId xmlns:a16="http://schemas.microsoft.com/office/drawing/2014/main" id="{FE6949E3-4B6F-43CD-A668-B62717394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522344"/>
            <a:ext cx="3476341" cy="53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2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6DEC99-7EC8-4061-A94B-55EBD3DCA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859FF1-E7E1-4A3D-BA27-297564D25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098" name="Picture 2" descr="Cuántos tigres ves en la imagen? Pon a prueba tu agudeza visual – VISIÓON  Oftalmólogos Granada">
            <a:extLst>
              <a:ext uri="{FF2B5EF4-FFF2-40B4-BE49-F238E27FC236}">
                <a16:creationId xmlns:a16="http://schemas.microsoft.com/office/drawing/2014/main" id="{74035669-A6DD-4CCB-8934-7D0B5AFBF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76225"/>
            <a:ext cx="948690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00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542AA-267E-4CF7-868A-ADB44658C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4CA243-B70C-4144-8A02-A011B31A8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122" name="Picture 2" descr="Cuántos tigres ves en la imagen? Pon a prueba tu agudeza visual – VISIÓON  Oftalmólogos Granada">
            <a:extLst>
              <a:ext uri="{FF2B5EF4-FFF2-40B4-BE49-F238E27FC236}">
                <a16:creationId xmlns:a16="http://schemas.microsoft.com/office/drawing/2014/main" id="{2595DB07-1830-4646-9F3E-5BEF37CD1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424" y="248463"/>
            <a:ext cx="8302869" cy="622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900160"/>
      </p:ext>
    </p:extLst>
  </p:cSld>
  <p:clrMapOvr>
    <a:masterClrMapping/>
  </p:clrMapOvr>
</p:sld>
</file>

<file path=ppt/theme/theme1.xml><?xml version="1.0" encoding="utf-8"?>
<a:theme xmlns:a="http://schemas.openxmlformats.org/drawingml/2006/main" name="Distintivo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302</Words>
  <Application>Microsoft Office PowerPoint</Application>
  <PresentationFormat>Panorámica</PresentationFormat>
  <Paragraphs>31</Paragraphs>
  <Slides>32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Arial</vt:lpstr>
      <vt:lpstr>Arial</vt:lpstr>
      <vt:lpstr>Gill Sans MT</vt:lpstr>
      <vt:lpstr>Helvetica</vt:lpstr>
      <vt:lpstr>Impact</vt:lpstr>
      <vt:lpstr>proxima-nova</vt:lpstr>
      <vt:lpstr>Distintivo</vt:lpstr>
      <vt:lpstr>CÓMO FORTALECER LOS DISPOSITIVOS BASICOS DE APRENDIZAJE DE NUESTROS HIJOS</vt:lpstr>
      <vt:lpstr>Presentación de PowerPoint</vt:lpstr>
      <vt:lpstr>SE CLASIFICAN ES</vt:lpstr>
      <vt:lpstr>SENSOPERCEPCIÓN</vt:lpstr>
      <vt:lpstr>Presentación de PowerPoint</vt:lpstr>
      <vt:lpstr>¿QUÉ DIBUJA AHORA EN MI ESPALDA?</vt:lpstr>
      <vt:lpstr>Presentación de PowerPoint</vt:lpstr>
      <vt:lpstr>Presentación de PowerPoint</vt:lpstr>
      <vt:lpstr>Presentación de PowerPoint</vt:lpstr>
      <vt:lpstr>Presentación de PowerPoint</vt:lpstr>
      <vt:lpstr>ATENCIÓN</vt:lpstr>
      <vt:lpstr>Presentación de PowerPoint</vt:lpstr>
      <vt:lpstr>JUEGO DEL ESPEJO O IMITACIÓN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memoria</vt:lpstr>
      <vt:lpstr>Presentación de PowerPoint</vt:lpstr>
      <vt:lpstr>Presentación de PowerPoint</vt:lpstr>
      <vt:lpstr>motivación</vt:lpstr>
      <vt:lpstr>Clases de motivación</vt:lpstr>
      <vt:lpstr>Presentación de PowerPoint</vt:lpstr>
      <vt:lpstr>HABITUACIÓN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CÓMO FORTALECER LOS DISPOSITIVOS BASICOS DE APRENDIZAJE DE NUESTROS HIJOS</dc:title>
  <dc:creator>stefanny pavony</dc:creator>
  <cp:lastModifiedBy>stefanny pavony</cp:lastModifiedBy>
  <cp:revision>7</cp:revision>
  <dcterms:created xsi:type="dcterms:W3CDTF">2020-09-04T16:23:37Z</dcterms:created>
  <dcterms:modified xsi:type="dcterms:W3CDTF">2020-09-07T22:44:30Z</dcterms:modified>
</cp:coreProperties>
</file>